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9"/>
  </p:notesMasterIdLst>
  <p:sldIdLst>
    <p:sldId id="256" r:id="rId2"/>
    <p:sldId id="258" r:id="rId3"/>
    <p:sldId id="259" r:id="rId4"/>
    <p:sldId id="260" r:id="rId5"/>
    <p:sldId id="261" r:id="rId6"/>
    <p:sldId id="262" r:id="rId7"/>
    <p:sldId id="263" r:id="rId8"/>
  </p:sldIdLst>
  <p:sldSz cx="7559675" cy="10691813"/>
  <p:notesSz cx="9144000" cy="6858000"/>
  <p:embeddedFontLst>
    <p:embeddedFont>
      <p:font typeface="Open Sans" panose="020B0606030504020204" pitchFamily="34" charset="0"/>
      <p:regular r:id="rId10"/>
      <p:bold r:id="rId11"/>
      <p:italic r:id="rId12"/>
      <p:boldItalic r:id="rId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0" d="100"/>
          <a:sy n="50" d="100"/>
        </p:scale>
        <p:origin x="2635"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662363" y="514350"/>
            <a:ext cx="1819275" cy="25717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914400" y="3257550"/>
            <a:ext cx="7315200" cy="30861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663950" y="514350"/>
            <a:ext cx="1819275" cy="25717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914400" y="3257550"/>
            <a:ext cx="73152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4C8033B9-2541-33A6-E2F1-7D2713A4065A}"/>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0E494DCA-2F66-9EA0-8992-96FEF037A36E}"/>
              </a:ext>
            </a:extLst>
          </p:cNvPr>
          <p:cNvSpPr>
            <a:spLocks noGrp="1" noRot="1" noChangeAspect="1"/>
          </p:cNvSpPr>
          <p:nvPr>
            <p:ph type="sldImg" idx="2"/>
          </p:nvPr>
        </p:nvSpPr>
        <p:spPr>
          <a:xfrm>
            <a:off x="3663950" y="514350"/>
            <a:ext cx="1819275" cy="25717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64AAD02-039E-EEF9-2B5A-FCB9EB384363}"/>
              </a:ext>
            </a:extLst>
          </p:cNvPr>
          <p:cNvSpPr txBox="1">
            <a:spLocks noGrp="1"/>
          </p:cNvSpPr>
          <p:nvPr>
            <p:ph type="body" idx="1"/>
          </p:nvPr>
        </p:nvSpPr>
        <p:spPr>
          <a:xfrm>
            <a:off x="914400" y="3257550"/>
            <a:ext cx="73152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56298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A8C5A3F-8505-E223-DDE2-E931F9F8FBBB}"/>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744EE6B3-4938-345F-C30B-B190853D26DF}"/>
              </a:ext>
            </a:extLst>
          </p:cNvPr>
          <p:cNvSpPr>
            <a:spLocks noGrp="1" noRot="1" noChangeAspect="1"/>
          </p:cNvSpPr>
          <p:nvPr>
            <p:ph type="sldImg" idx="2"/>
          </p:nvPr>
        </p:nvSpPr>
        <p:spPr>
          <a:xfrm>
            <a:off x="3663950" y="514350"/>
            <a:ext cx="1819275" cy="25717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10C215C-CC92-C6AE-E378-6CB458A36007}"/>
              </a:ext>
            </a:extLst>
          </p:cNvPr>
          <p:cNvSpPr txBox="1">
            <a:spLocks noGrp="1"/>
          </p:cNvSpPr>
          <p:nvPr>
            <p:ph type="body" idx="1"/>
          </p:nvPr>
        </p:nvSpPr>
        <p:spPr>
          <a:xfrm>
            <a:off x="914400" y="3257550"/>
            <a:ext cx="73152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226247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4862D00-481B-E4A1-6334-0D5CAC6A0858}"/>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87E7C49A-0458-C68F-3D8A-83327E9564DC}"/>
              </a:ext>
            </a:extLst>
          </p:cNvPr>
          <p:cNvSpPr>
            <a:spLocks noGrp="1" noRot="1" noChangeAspect="1"/>
          </p:cNvSpPr>
          <p:nvPr>
            <p:ph type="sldImg" idx="2"/>
          </p:nvPr>
        </p:nvSpPr>
        <p:spPr>
          <a:xfrm>
            <a:off x="3663950" y="514350"/>
            <a:ext cx="1819275" cy="25717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6C213209-94FB-8BF3-50A5-8A246CA63207}"/>
              </a:ext>
            </a:extLst>
          </p:cNvPr>
          <p:cNvSpPr txBox="1">
            <a:spLocks noGrp="1"/>
          </p:cNvSpPr>
          <p:nvPr>
            <p:ph type="body" idx="1"/>
          </p:nvPr>
        </p:nvSpPr>
        <p:spPr>
          <a:xfrm>
            <a:off x="914400" y="3257550"/>
            <a:ext cx="73152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60938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942EB731-8D68-364C-E8E7-AAEE96C41F36}"/>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DCD1380F-8733-C239-833E-A909F225826C}"/>
              </a:ext>
            </a:extLst>
          </p:cNvPr>
          <p:cNvSpPr>
            <a:spLocks noGrp="1" noRot="1" noChangeAspect="1"/>
          </p:cNvSpPr>
          <p:nvPr>
            <p:ph type="sldImg" idx="2"/>
          </p:nvPr>
        </p:nvSpPr>
        <p:spPr>
          <a:xfrm>
            <a:off x="3663950" y="514350"/>
            <a:ext cx="1819275" cy="25717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0E4C35D8-D5F3-83D1-0812-4FEB38255DD2}"/>
              </a:ext>
            </a:extLst>
          </p:cNvPr>
          <p:cNvSpPr txBox="1">
            <a:spLocks noGrp="1"/>
          </p:cNvSpPr>
          <p:nvPr>
            <p:ph type="body" idx="1"/>
          </p:nvPr>
        </p:nvSpPr>
        <p:spPr>
          <a:xfrm>
            <a:off x="914400" y="3257550"/>
            <a:ext cx="73152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260910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DAB044D8-1330-7D59-D4E8-66FB243CFB5E}"/>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AE4E00FB-8A49-55E0-A2A7-5684F045EC8C}"/>
              </a:ext>
            </a:extLst>
          </p:cNvPr>
          <p:cNvSpPr>
            <a:spLocks noGrp="1" noRot="1" noChangeAspect="1"/>
          </p:cNvSpPr>
          <p:nvPr>
            <p:ph type="sldImg" idx="2"/>
          </p:nvPr>
        </p:nvSpPr>
        <p:spPr>
          <a:xfrm>
            <a:off x="3663950" y="514350"/>
            <a:ext cx="1819275" cy="25717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90D3C979-9055-E094-E98E-5D55DDD13622}"/>
              </a:ext>
            </a:extLst>
          </p:cNvPr>
          <p:cNvSpPr txBox="1">
            <a:spLocks noGrp="1"/>
          </p:cNvSpPr>
          <p:nvPr>
            <p:ph type="body" idx="1"/>
          </p:nvPr>
        </p:nvSpPr>
        <p:spPr>
          <a:xfrm>
            <a:off x="914400" y="3257550"/>
            <a:ext cx="73152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101442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98756BE0-182B-3550-C98B-E5134CC85651}"/>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2AE7E3CA-4413-8DBB-CFF7-C9223A9A794A}"/>
              </a:ext>
            </a:extLst>
          </p:cNvPr>
          <p:cNvSpPr>
            <a:spLocks noGrp="1" noRot="1" noChangeAspect="1"/>
          </p:cNvSpPr>
          <p:nvPr>
            <p:ph type="sldImg" idx="2"/>
          </p:nvPr>
        </p:nvSpPr>
        <p:spPr>
          <a:xfrm>
            <a:off x="3663950" y="514350"/>
            <a:ext cx="1819275" cy="25717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C1CBD9CB-D5DA-20FD-DDE2-20B120713A1C}"/>
              </a:ext>
            </a:extLst>
          </p:cNvPr>
          <p:cNvSpPr txBox="1">
            <a:spLocks noGrp="1"/>
          </p:cNvSpPr>
          <p:nvPr>
            <p:ph type="body" idx="1"/>
          </p:nvPr>
        </p:nvSpPr>
        <p:spPr>
          <a:xfrm>
            <a:off x="914400" y="3257550"/>
            <a:ext cx="73152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99494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257712" y="1547778"/>
            <a:ext cx="7044600" cy="42669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257705" y="5891409"/>
            <a:ext cx="7044600" cy="1647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7004788" y="9693616"/>
            <a:ext cx="453600" cy="8181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257705" y="4471058"/>
            <a:ext cx="7044600" cy="17499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7004788" y="9693616"/>
            <a:ext cx="453600" cy="8181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257705" y="925091"/>
            <a:ext cx="7044600" cy="11904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257705" y="2395696"/>
            <a:ext cx="3306900" cy="71019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3995291" y="2395696"/>
            <a:ext cx="3306900" cy="71019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7004788" y="9693616"/>
            <a:ext cx="453600" cy="8181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257705" y="925091"/>
            <a:ext cx="7044600" cy="11904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7004788" y="9693616"/>
            <a:ext cx="453600" cy="8181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257705" y="1154948"/>
            <a:ext cx="2321700" cy="15708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257705" y="2888617"/>
            <a:ext cx="2321700" cy="66090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7004788" y="9693616"/>
            <a:ext cx="453600" cy="8181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05325" y="935745"/>
            <a:ext cx="5264700" cy="8503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7004788" y="9693616"/>
            <a:ext cx="453600" cy="8181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3780000" y="-260"/>
            <a:ext cx="3780000" cy="10692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19508" y="2563450"/>
            <a:ext cx="3344400" cy="3081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19508" y="5826865"/>
            <a:ext cx="3344400" cy="25674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083839" y="1505164"/>
            <a:ext cx="3172200" cy="76812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7004788" y="9693616"/>
            <a:ext cx="453600" cy="8181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257705" y="8794266"/>
            <a:ext cx="4959600" cy="12579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7004788" y="9693616"/>
            <a:ext cx="453600" cy="8181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257705" y="2299346"/>
            <a:ext cx="7044600" cy="4081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257705" y="6552657"/>
            <a:ext cx="7044600" cy="27039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7004788" y="9693616"/>
            <a:ext cx="453600" cy="8181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7004788" y="9693616"/>
            <a:ext cx="453600" cy="8181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57705" y="925091"/>
            <a:ext cx="7044600" cy="11904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257705" y="2395696"/>
            <a:ext cx="7044600" cy="71019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7004788" y="9693616"/>
            <a:ext cx="453600" cy="8181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5" name="Google Shape;55;p13"/>
          <p:cNvSpPr txBox="1"/>
          <p:nvPr/>
        </p:nvSpPr>
        <p:spPr>
          <a:xfrm>
            <a:off x="243745" y="1326866"/>
            <a:ext cx="6583774" cy="844662"/>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3200" b="1" dirty="0">
                <a:solidFill>
                  <a:schemeClr val="tx1"/>
                </a:solidFill>
                <a:latin typeface="Open Sans"/>
                <a:ea typeface="Open Sans"/>
                <a:cs typeface="Open Sans"/>
                <a:sym typeface="Open Sans"/>
              </a:rPr>
              <a:t>March Catering Newsletter</a:t>
            </a:r>
          </a:p>
          <a:p>
            <a:pPr marL="0" lvl="0" indent="0" algn="ctr" rtl="0">
              <a:spcBef>
                <a:spcPts val="0"/>
              </a:spcBef>
              <a:spcAft>
                <a:spcPts val="0"/>
              </a:spcAft>
              <a:buClr>
                <a:schemeClr val="dk1"/>
              </a:buClr>
              <a:buSzPts val="1100"/>
              <a:buFont typeface="Arial"/>
              <a:buNone/>
            </a:pPr>
            <a:endParaRPr lang="en-GB" sz="2400" b="1" dirty="0">
              <a:solidFill>
                <a:schemeClr val="tx1"/>
              </a:solidFill>
              <a:latin typeface="Open Sans"/>
              <a:ea typeface="Open Sans"/>
              <a:cs typeface="Open Sans"/>
              <a:sym typeface="Open Sans"/>
            </a:endParaRPr>
          </a:p>
          <a:p>
            <a:pPr marL="0" lvl="0" indent="0" algn="ctr" rtl="0">
              <a:spcBef>
                <a:spcPts val="0"/>
              </a:spcBef>
              <a:spcAft>
                <a:spcPts val="0"/>
              </a:spcAft>
              <a:buClr>
                <a:schemeClr val="dk1"/>
              </a:buClr>
              <a:buSzPts val="1100"/>
              <a:buFont typeface="Arial"/>
              <a:buNone/>
            </a:pPr>
            <a:endParaRPr lang="en-GB" sz="2400" b="1" dirty="0">
              <a:solidFill>
                <a:schemeClr val="tx1"/>
              </a:solidFill>
              <a:latin typeface="Open Sans"/>
              <a:ea typeface="Open Sans"/>
              <a:cs typeface="Open Sans"/>
              <a:sym typeface="Open Sans"/>
            </a:endParaRPr>
          </a:p>
          <a:p>
            <a:pPr marL="0" lvl="0" indent="0" algn="ctr" rtl="0">
              <a:spcBef>
                <a:spcPts val="0"/>
              </a:spcBef>
              <a:spcAft>
                <a:spcPts val="0"/>
              </a:spcAft>
              <a:buClr>
                <a:schemeClr val="dk1"/>
              </a:buClr>
              <a:buSzPts val="1100"/>
              <a:buFont typeface="Arial"/>
              <a:buNone/>
            </a:pPr>
            <a:endParaRPr lang="en-GB" sz="2400" b="1" dirty="0">
              <a:solidFill>
                <a:schemeClr val="tx1"/>
              </a:solidFill>
              <a:latin typeface="Open Sans"/>
              <a:ea typeface="Open Sans"/>
              <a:cs typeface="Open Sans"/>
              <a:sym typeface="Open Sans"/>
            </a:endParaRPr>
          </a:p>
          <a:p>
            <a:pPr marL="0" lvl="0" indent="0" algn="ctr" rtl="0">
              <a:spcBef>
                <a:spcPts val="0"/>
              </a:spcBef>
              <a:spcAft>
                <a:spcPts val="0"/>
              </a:spcAft>
              <a:buClr>
                <a:schemeClr val="dk1"/>
              </a:buClr>
              <a:buSzPts val="1100"/>
              <a:buFont typeface="Arial"/>
              <a:buNone/>
            </a:pPr>
            <a:r>
              <a:rPr lang="en-GB" sz="2400" b="1" dirty="0">
                <a:solidFill>
                  <a:schemeClr val="tx1"/>
                </a:solidFill>
                <a:latin typeface="Open Sans"/>
                <a:ea typeface="Open Sans"/>
                <a:cs typeface="Open Sans"/>
                <a:sym typeface="Open Sans"/>
              </a:rPr>
              <a:t>We are delighted to introduce your new catering newsletter, which will be shared with all students at the start of every month. </a:t>
            </a:r>
          </a:p>
          <a:p>
            <a:pPr marL="0" lvl="0" indent="0" algn="ctr" rtl="0">
              <a:spcBef>
                <a:spcPts val="0"/>
              </a:spcBef>
              <a:spcAft>
                <a:spcPts val="0"/>
              </a:spcAft>
              <a:buClr>
                <a:schemeClr val="dk1"/>
              </a:buClr>
              <a:buSzPts val="1100"/>
              <a:buFont typeface="Arial"/>
              <a:buNone/>
            </a:pPr>
            <a:endParaRPr lang="en-GB" sz="2400" b="1" dirty="0">
              <a:solidFill>
                <a:schemeClr val="tx1"/>
              </a:solidFill>
              <a:latin typeface="Open Sans"/>
              <a:ea typeface="Open Sans"/>
              <a:cs typeface="Open Sans"/>
              <a:sym typeface="Open Sans"/>
            </a:endParaRPr>
          </a:p>
          <a:p>
            <a:pPr marL="0" lvl="0" indent="0" algn="ctr" rtl="0">
              <a:spcBef>
                <a:spcPts val="0"/>
              </a:spcBef>
              <a:spcAft>
                <a:spcPts val="0"/>
              </a:spcAft>
              <a:buClr>
                <a:schemeClr val="dk1"/>
              </a:buClr>
              <a:buSzPts val="1100"/>
              <a:buFont typeface="Arial"/>
              <a:buNone/>
            </a:pPr>
            <a:r>
              <a:rPr lang="en-GB" sz="2400" b="1" dirty="0">
                <a:solidFill>
                  <a:schemeClr val="tx1"/>
                </a:solidFill>
                <a:latin typeface="Open Sans"/>
                <a:ea typeface="Open Sans"/>
                <a:cs typeface="Open Sans"/>
                <a:sym typeface="Open Sans"/>
              </a:rPr>
              <a:t>Each month we will focus on previous menu highlights, alongside exciting new dishes and initiatives that are planned for the future.</a:t>
            </a:r>
          </a:p>
          <a:p>
            <a:pPr marL="0" lvl="0" indent="0" algn="ctr" rtl="0">
              <a:spcBef>
                <a:spcPts val="0"/>
              </a:spcBef>
              <a:spcAft>
                <a:spcPts val="0"/>
              </a:spcAft>
              <a:buClr>
                <a:schemeClr val="dk1"/>
              </a:buClr>
              <a:buSzPts val="1100"/>
              <a:buFont typeface="Arial"/>
              <a:buNone/>
            </a:pPr>
            <a:endParaRPr lang="en-GB" sz="2400" b="1" dirty="0">
              <a:solidFill>
                <a:schemeClr val="tx1"/>
              </a:solidFill>
              <a:latin typeface="Open Sans"/>
              <a:ea typeface="Open Sans"/>
              <a:cs typeface="Open Sans"/>
              <a:sym typeface="Open Sans"/>
            </a:endParaRPr>
          </a:p>
          <a:p>
            <a:pPr marL="0" lvl="0" indent="0" algn="ctr" rtl="0">
              <a:spcBef>
                <a:spcPts val="0"/>
              </a:spcBef>
              <a:spcAft>
                <a:spcPts val="0"/>
              </a:spcAft>
              <a:buClr>
                <a:schemeClr val="dk1"/>
              </a:buClr>
              <a:buSzPts val="1100"/>
              <a:buFont typeface="Arial"/>
              <a:buNone/>
            </a:pPr>
            <a:r>
              <a:rPr lang="en-GB" sz="2400" b="1" dirty="0">
                <a:solidFill>
                  <a:schemeClr val="tx1"/>
                </a:solidFill>
                <a:latin typeface="Open Sans"/>
                <a:ea typeface="Open Sans"/>
                <a:cs typeface="Open Sans"/>
                <a:sym typeface="Open Sans"/>
              </a:rPr>
              <a:t>We hope that by sharing upcoming events and menus, alongside your feedback, together we can help all students to have a voice in your catering provision</a:t>
            </a:r>
          </a:p>
          <a:p>
            <a:pPr marL="0" lvl="0" indent="0" algn="ctr" rtl="0">
              <a:spcBef>
                <a:spcPts val="0"/>
              </a:spcBef>
              <a:spcAft>
                <a:spcPts val="0"/>
              </a:spcAft>
              <a:buClr>
                <a:schemeClr val="dk1"/>
              </a:buClr>
              <a:buSzPts val="1100"/>
              <a:buFont typeface="Arial"/>
              <a:buNone/>
            </a:pPr>
            <a:endParaRPr lang="en-GB" sz="2400" b="1" dirty="0">
              <a:solidFill>
                <a:schemeClr val="tx1"/>
              </a:solidFill>
              <a:latin typeface="Open Sans"/>
              <a:ea typeface="Open Sans"/>
              <a:cs typeface="Open Sans"/>
              <a:sym typeface="Open Sans"/>
            </a:endParaRPr>
          </a:p>
          <a:p>
            <a:pPr marL="0" lvl="0" indent="0" algn="ctr" rtl="0">
              <a:spcBef>
                <a:spcPts val="0"/>
              </a:spcBef>
              <a:spcAft>
                <a:spcPts val="0"/>
              </a:spcAft>
              <a:buClr>
                <a:schemeClr val="dk1"/>
              </a:buClr>
              <a:buSzPts val="1100"/>
              <a:buFont typeface="Arial"/>
              <a:buNone/>
            </a:pPr>
            <a:r>
              <a:rPr lang="en-GB" sz="2400" b="1" dirty="0">
                <a:solidFill>
                  <a:schemeClr val="tx1"/>
                </a:solidFill>
                <a:latin typeface="Open Sans"/>
                <a:ea typeface="Open Sans"/>
                <a:cs typeface="Open Sans"/>
                <a:sym typeface="Open Sans"/>
              </a:rPr>
              <a:t>So lets get started!</a:t>
            </a:r>
          </a:p>
          <a:p>
            <a:pPr marL="0" lvl="0" indent="0" algn="ctr" rtl="0">
              <a:spcBef>
                <a:spcPts val="0"/>
              </a:spcBef>
              <a:spcAft>
                <a:spcPts val="0"/>
              </a:spcAft>
              <a:buClr>
                <a:schemeClr val="dk1"/>
              </a:buClr>
              <a:buSzPts val="1100"/>
              <a:buFont typeface="Arial"/>
              <a:buNone/>
            </a:pPr>
            <a:endParaRPr lang="en-GB" sz="2400" b="1" dirty="0">
              <a:solidFill>
                <a:schemeClr val="tx1"/>
              </a:solidFill>
              <a:latin typeface="Open Sans"/>
              <a:ea typeface="Open Sans"/>
              <a:cs typeface="Open Sans"/>
              <a:sym typeface="Open Sans"/>
            </a:endParaRPr>
          </a:p>
          <a:p>
            <a:pPr marL="0" lvl="0" indent="0" algn="ctr" rtl="0">
              <a:spcBef>
                <a:spcPts val="0"/>
              </a:spcBef>
              <a:spcAft>
                <a:spcPts val="0"/>
              </a:spcAft>
              <a:buClr>
                <a:schemeClr val="dk1"/>
              </a:buClr>
              <a:buSzPts val="1100"/>
              <a:buFont typeface="Arial"/>
              <a:buNone/>
            </a:pPr>
            <a:endParaRPr sz="2000" b="1" i="1" dirty="0">
              <a:solidFill>
                <a:schemeClr val="tx1"/>
              </a:solidFill>
              <a:latin typeface="Open Sans"/>
              <a:ea typeface="Open Sans"/>
              <a:cs typeface="Open Sans"/>
              <a:sym typeface="Open Sans"/>
            </a:endParaRPr>
          </a:p>
        </p:txBody>
      </p:sp>
      <p:pic>
        <p:nvPicPr>
          <p:cNvPr id="66" name="Google Shape;66;p13"/>
          <p:cNvPicPr preferRelativeResize="0"/>
          <p:nvPr/>
        </p:nvPicPr>
        <p:blipFill>
          <a:blip r:embed="rId4">
            <a:alphaModFix/>
          </a:blip>
          <a:stretch>
            <a:fillRect/>
          </a:stretch>
        </p:blipFill>
        <p:spPr>
          <a:xfrm>
            <a:off x="6162500" y="463925"/>
            <a:ext cx="1083250" cy="3234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a:extLst>
            <a:ext uri="{FF2B5EF4-FFF2-40B4-BE49-F238E27FC236}">
              <a16:creationId xmlns:a16="http://schemas.microsoft.com/office/drawing/2014/main" id="{2EB785C7-DE3B-0B4E-2003-3B72A6C1F273}"/>
            </a:ext>
          </a:extLst>
        </p:cNvPr>
        <p:cNvGrpSpPr/>
        <p:nvPr/>
      </p:nvGrpSpPr>
      <p:grpSpPr>
        <a:xfrm>
          <a:off x="0" y="0"/>
          <a:ext cx="0" cy="0"/>
          <a:chOff x="0" y="0"/>
          <a:chExt cx="0" cy="0"/>
        </a:xfrm>
      </p:grpSpPr>
      <p:pic>
        <p:nvPicPr>
          <p:cNvPr id="66" name="Google Shape;66;p13">
            <a:extLst>
              <a:ext uri="{FF2B5EF4-FFF2-40B4-BE49-F238E27FC236}">
                <a16:creationId xmlns:a16="http://schemas.microsoft.com/office/drawing/2014/main" id="{6E8A39CD-769C-10D2-5392-F176072DCD7E}"/>
              </a:ext>
            </a:extLst>
          </p:cNvPr>
          <p:cNvPicPr preferRelativeResize="0"/>
          <p:nvPr/>
        </p:nvPicPr>
        <p:blipFill>
          <a:blip r:embed="rId4">
            <a:alphaModFix/>
          </a:blip>
          <a:stretch>
            <a:fillRect/>
          </a:stretch>
        </p:blipFill>
        <p:spPr>
          <a:xfrm>
            <a:off x="6162500" y="463925"/>
            <a:ext cx="1083250" cy="323450"/>
          </a:xfrm>
          <a:prstGeom prst="rect">
            <a:avLst/>
          </a:prstGeom>
          <a:noFill/>
          <a:ln>
            <a:noFill/>
          </a:ln>
        </p:spPr>
      </p:pic>
      <p:sp>
        <p:nvSpPr>
          <p:cNvPr id="2" name="TextBox 1">
            <a:extLst>
              <a:ext uri="{FF2B5EF4-FFF2-40B4-BE49-F238E27FC236}">
                <a16:creationId xmlns:a16="http://schemas.microsoft.com/office/drawing/2014/main" id="{88F78F6E-C401-4439-5090-98EC24BFB4C8}"/>
              </a:ext>
            </a:extLst>
          </p:cNvPr>
          <p:cNvSpPr txBox="1"/>
          <p:nvPr/>
        </p:nvSpPr>
        <p:spPr>
          <a:xfrm>
            <a:off x="426720" y="1179077"/>
            <a:ext cx="6705600" cy="1815882"/>
          </a:xfrm>
          <a:prstGeom prst="rect">
            <a:avLst/>
          </a:prstGeom>
          <a:noFill/>
        </p:spPr>
        <p:txBody>
          <a:bodyPr wrap="square" rtlCol="0">
            <a:spAutoFit/>
          </a:bodyPr>
          <a:lstStyle/>
          <a:p>
            <a:pPr algn="ctr"/>
            <a:r>
              <a:rPr lang="en-GB" sz="2000" b="1" dirty="0"/>
              <a:t>News from inside the kitchen.</a:t>
            </a:r>
          </a:p>
          <a:p>
            <a:endParaRPr lang="en-GB" sz="2000" b="1" dirty="0"/>
          </a:p>
          <a:p>
            <a:r>
              <a:rPr lang="en-GB" sz="1800" b="1" dirty="0"/>
              <a:t>In March we met with a cross section of students to gain feedback on our morning break offer. An overview of some of the feedback and our plan to help improve your morning break catering experience is as follows:</a:t>
            </a:r>
            <a:r>
              <a:rPr lang="en-GB" sz="1600" dirty="0"/>
              <a:t>.</a:t>
            </a:r>
          </a:p>
        </p:txBody>
      </p:sp>
      <p:pic>
        <p:nvPicPr>
          <p:cNvPr id="6" name="Picture 5">
            <a:extLst>
              <a:ext uri="{FF2B5EF4-FFF2-40B4-BE49-F238E27FC236}">
                <a16:creationId xmlns:a16="http://schemas.microsoft.com/office/drawing/2014/main" id="{FE57A497-4BB8-5DEA-1820-E66702825BD5}"/>
              </a:ext>
            </a:extLst>
          </p:cNvPr>
          <p:cNvPicPr>
            <a:picLocks noChangeAspect="1"/>
          </p:cNvPicPr>
          <p:nvPr/>
        </p:nvPicPr>
        <p:blipFill>
          <a:blip r:embed="rId5"/>
          <a:stretch>
            <a:fillRect/>
          </a:stretch>
        </p:blipFill>
        <p:spPr>
          <a:xfrm>
            <a:off x="426720" y="3230880"/>
            <a:ext cx="3169919" cy="5714999"/>
          </a:xfrm>
          <a:prstGeom prst="rect">
            <a:avLst/>
          </a:prstGeom>
        </p:spPr>
      </p:pic>
      <p:pic>
        <p:nvPicPr>
          <p:cNvPr id="8" name="Picture 7">
            <a:extLst>
              <a:ext uri="{FF2B5EF4-FFF2-40B4-BE49-F238E27FC236}">
                <a16:creationId xmlns:a16="http://schemas.microsoft.com/office/drawing/2014/main" id="{90AD0B88-DBF3-BAF5-3641-9F62636E5BEA}"/>
              </a:ext>
            </a:extLst>
          </p:cNvPr>
          <p:cNvPicPr>
            <a:picLocks noChangeAspect="1"/>
          </p:cNvPicPr>
          <p:nvPr/>
        </p:nvPicPr>
        <p:blipFill>
          <a:blip r:embed="rId6"/>
          <a:stretch>
            <a:fillRect/>
          </a:stretch>
        </p:blipFill>
        <p:spPr>
          <a:xfrm>
            <a:off x="3963036" y="3230880"/>
            <a:ext cx="3169284" cy="5714999"/>
          </a:xfrm>
          <a:prstGeom prst="rect">
            <a:avLst/>
          </a:prstGeom>
        </p:spPr>
      </p:pic>
      <p:sp>
        <p:nvSpPr>
          <p:cNvPr id="9" name="TextBox 8">
            <a:extLst>
              <a:ext uri="{FF2B5EF4-FFF2-40B4-BE49-F238E27FC236}">
                <a16:creationId xmlns:a16="http://schemas.microsoft.com/office/drawing/2014/main" id="{2B8FE825-CDB1-2355-7FC5-1CC2F999E84D}"/>
              </a:ext>
            </a:extLst>
          </p:cNvPr>
          <p:cNvSpPr txBox="1"/>
          <p:nvPr/>
        </p:nvSpPr>
        <p:spPr>
          <a:xfrm>
            <a:off x="1158240" y="5055743"/>
            <a:ext cx="1920240" cy="2677656"/>
          </a:xfrm>
          <a:prstGeom prst="rect">
            <a:avLst/>
          </a:prstGeom>
          <a:noFill/>
        </p:spPr>
        <p:txBody>
          <a:bodyPr wrap="square" rtlCol="0">
            <a:spAutoFit/>
          </a:bodyPr>
          <a:lstStyle/>
          <a:p>
            <a:r>
              <a:rPr lang="en-GB" dirty="0"/>
              <a:t>We would like chocolate Brownies.</a:t>
            </a:r>
          </a:p>
          <a:p>
            <a:endParaRPr lang="en-GB" dirty="0"/>
          </a:p>
          <a:p>
            <a:r>
              <a:rPr lang="en-GB" dirty="0"/>
              <a:t>A breakfast pot would be amazing!</a:t>
            </a:r>
          </a:p>
          <a:p>
            <a:endParaRPr lang="en-GB" dirty="0"/>
          </a:p>
          <a:p>
            <a:r>
              <a:rPr lang="en-GB" dirty="0"/>
              <a:t>We used to have cinnamon rolls at breaktime.</a:t>
            </a:r>
          </a:p>
          <a:p>
            <a:endParaRPr lang="en-GB" dirty="0"/>
          </a:p>
          <a:p>
            <a:r>
              <a:rPr lang="en-GB" dirty="0"/>
              <a:t>Could we have toasties on offer? </a:t>
            </a:r>
          </a:p>
        </p:txBody>
      </p:sp>
      <p:sp>
        <p:nvSpPr>
          <p:cNvPr id="10" name="TextBox 9">
            <a:extLst>
              <a:ext uri="{FF2B5EF4-FFF2-40B4-BE49-F238E27FC236}">
                <a16:creationId xmlns:a16="http://schemas.microsoft.com/office/drawing/2014/main" id="{C5539680-125C-C25C-0977-E476B2EEBDEE}"/>
              </a:ext>
            </a:extLst>
          </p:cNvPr>
          <p:cNvSpPr txBox="1"/>
          <p:nvPr/>
        </p:nvSpPr>
        <p:spPr>
          <a:xfrm>
            <a:off x="4572000" y="4602480"/>
            <a:ext cx="2118360" cy="3754874"/>
          </a:xfrm>
          <a:prstGeom prst="rect">
            <a:avLst/>
          </a:prstGeom>
          <a:noFill/>
        </p:spPr>
        <p:txBody>
          <a:bodyPr wrap="square" rtlCol="0">
            <a:spAutoFit/>
          </a:bodyPr>
          <a:lstStyle/>
          <a:p>
            <a:r>
              <a:rPr lang="en-GB" dirty="0"/>
              <a:t>Brownies are now on our new morning break menu. Can you spot the hidden vegetables!</a:t>
            </a:r>
          </a:p>
          <a:p>
            <a:endParaRPr lang="en-GB" dirty="0"/>
          </a:p>
          <a:p>
            <a:r>
              <a:rPr lang="en-GB" dirty="0"/>
              <a:t>These have been added to our new morning break menu.</a:t>
            </a:r>
          </a:p>
          <a:p>
            <a:endParaRPr lang="en-GB" dirty="0"/>
          </a:p>
          <a:p>
            <a:r>
              <a:rPr lang="en-GB" dirty="0"/>
              <a:t>Consider it done! Even better, all cinnamon rolls will be homemade!</a:t>
            </a:r>
          </a:p>
          <a:p>
            <a:endParaRPr lang="en-GB" dirty="0"/>
          </a:p>
          <a:p>
            <a:r>
              <a:rPr lang="en-GB" dirty="0"/>
              <a:t>Thankyou for your feedback, we have added these to our new morning break menu.</a:t>
            </a:r>
          </a:p>
        </p:txBody>
      </p:sp>
    </p:spTree>
    <p:extLst>
      <p:ext uri="{BB962C8B-B14F-4D97-AF65-F5344CB8AC3E}">
        <p14:creationId xmlns:p14="http://schemas.microsoft.com/office/powerpoint/2010/main" val="2709635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a:extLst>
            <a:ext uri="{FF2B5EF4-FFF2-40B4-BE49-F238E27FC236}">
              <a16:creationId xmlns:a16="http://schemas.microsoft.com/office/drawing/2014/main" id="{907CDE20-4CEB-2C45-7A68-F9EFD82E0F82}"/>
            </a:ext>
          </a:extLst>
        </p:cNvPr>
        <p:cNvGrpSpPr/>
        <p:nvPr/>
      </p:nvGrpSpPr>
      <p:grpSpPr>
        <a:xfrm>
          <a:off x="0" y="0"/>
          <a:ext cx="0" cy="0"/>
          <a:chOff x="0" y="0"/>
          <a:chExt cx="0" cy="0"/>
        </a:xfrm>
      </p:grpSpPr>
      <p:pic>
        <p:nvPicPr>
          <p:cNvPr id="66" name="Google Shape;66;p13">
            <a:extLst>
              <a:ext uri="{FF2B5EF4-FFF2-40B4-BE49-F238E27FC236}">
                <a16:creationId xmlns:a16="http://schemas.microsoft.com/office/drawing/2014/main" id="{9416BC8D-B2CD-6F3F-1305-33A2246C939F}"/>
              </a:ext>
            </a:extLst>
          </p:cNvPr>
          <p:cNvPicPr preferRelativeResize="0"/>
          <p:nvPr/>
        </p:nvPicPr>
        <p:blipFill>
          <a:blip r:embed="rId4">
            <a:alphaModFix/>
          </a:blip>
          <a:stretch>
            <a:fillRect/>
          </a:stretch>
        </p:blipFill>
        <p:spPr>
          <a:xfrm>
            <a:off x="6162500" y="463925"/>
            <a:ext cx="1083250" cy="323450"/>
          </a:xfrm>
          <a:prstGeom prst="rect">
            <a:avLst/>
          </a:prstGeom>
          <a:noFill/>
          <a:ln>
            <a:noFill/>
          </a:ln>
        </p:spPr>
      </p:pic>
      <p:sp>
        <p:nvSpPr>
          <p:cNvPr id="3" name="TextBox 2">
            <a:extLst>
              <a:ext uri="{FF2B5EF4-FFF2-40B4-BE49-F238E27FC236}">
                <a16:creationId xmlns:a16="http://schemas.microsoft.com/office/drawing/2014/main" id="{63F623D2-D6C1-6B9D-59D4-BE70E6933919}"/>
              </a:ext>
            </a:extLst>
          </p:cNvPr>
          <p:cNvSpPr txBox="1"/>
          <p:nvPr/>
        </p:nvSpPr>
        <p:spPr>
          <a:xfrm>
            <a:off x="274320" y="956710"/>
            <a:ext cx="6705600" cy="2277547"/>
          </a:xfrm>
          <a:prstGeom prst="rect">
            <a:avLst/>
          </a:prstGeom>
          <a:noFill/>
        </p:spPr>
        <p:txBody>
          <a:bodyPr wrap="square" rtlCol="0">
            <a:spAutoFit/>
          </a:bodyPr>
          <a:lstStyle/>
          <a:p>
            <a:pPr algn="ctr"/>
            <a:endParaRPr lang="en-GB" sz="1800" b="1" dirty="0"/>
          </a:p>
          <a:p>
            <a:pPr algn="ctr"/>
            <a:r>
              <a:rPr lang="en-GB" sz="1800" b="1" dirty="0"/>
              <a:t>Changes to the Morning Break Menu.</a:t>
            </a:r>
          </a:p>
          <a:p>
            <a:pPr algn="ctr"/>
            <a:endParaRPr lang="en-GB" sz="2000" b="1" dirty="0"/>
          </a:p>
          <a:p>
            <a:pPr algn="ctr"/>
            <a:r>
              <a:rPr lang="en-GB" sz="1600" b="1" i="1" dirty="0"/>
              <a:t>Following student feedback, the below daily additions will be on offer every week, alongside your usual favourites</a:t>
            </a:r>
          </a:p>
          <a:p>
            <a:pPr algn="ctr"/>
            <a:endParaRPr lang="en-GB" sz="1600" b="1" dirty="0"/>
          </a:p>
          <a:p>
            <a:pPr algn="ctr"/>
            <a:r>
              <a:rPr lang="en-GB" sz="1800" b="1" dirty="0"/>
              <a:t>Start date: 31</a:t>
            </a:r>
            <a:r>
              <a:rPr lang="en-GB" sz="1800" b="1" baseline="30000" dirty="0"/>
              <a:t>st</a:t>
            </a:r>
            <a:r>
              <a:rPr lang="en-GB" sz="1800" b="1" dirty="0"/>
              <a:t> March 2025</a:t>
            </a:r>
            <a:r>
              <a:rPr lang="en-GB" sz="1600" b="1" dirty="0"/>
              <a:t>.</a:t>
            </a:r>
          </a:p>
          <a:p>
            <a:pPr algn="ctr"/>
            <a:endParaRPr lang="en-GB" sz="2000" b="1" dirty="0"/>
          </a:p>
        </p:txBody>
      </p:sp>
      <p:pic>
        <p:nvPicPr>
          <p:cNvPr id="5" name="Picture 4">
            <a:extLst>
              <a:ext uri="{FF2B5EF4-FFF2-40B4-BE49-F238E27FC236}">
                <a16:creationId xmlns:a16="http://schemas.microsoft.com/office/drawing/2014/main" id="{BA14727F-1F99-9E46-E82D-8D5E0B56DEBA}"/>
              </a:ext>
            </a:extLst>
          </p:cNvPr>
          <p:cNvPicPr>
            <a:picLocks noChangeAspect="1"/>
          </p:cNvPicPr>
          <p:nvPr/>
        </p:nvPicPr>
        <p:blipFill>
          <a:blip r:embed="rId5"/>
          <a:stretch>
            <a:fillRect/>
          </a:stretch>
        </p:blipFill>
        <p:spPr>
          <a:xfrm>
            <a:off x="1407781" y="2915614"/>
            <a:ext cx="4744112" cy="6658904"/>
          </a:xfrm>
          <a:prstGeom prst="rect">
            <a:avLst/>
          </a:prstGeom>
        </p:spPr>
      </p:pic>
    </p:spTree>
    <p:extLst>
      <p:ext uri="{BB962C8B-B14F-4D97-AF65-F5344CB8AC3E}">
        <p14:creationId xmlns:p14="http://schemas.microsoft.com/office/powerpoint/2010/main" val="27005963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a:extLst>
            <a:ext uri="{FF2B5EF4-FFF2-40B4-BE49-F238E27FC236}">
              <a16:creationId xmlns:a16="http://schemas.microsoft.com/office/drawing/2014/main" id="{4656BDF8-5167-189F-0AFC-65EFC7B7A887}"/>
            </a:ext>
          </a:extLst>
        </p:cNvPr>
        <p:cNvGrpSpPr/>
        <p:nvPr/>
      </p:nvGrpSpPr>
      <p:grpSpPr>
        <a:xfrm>
          <a:off x="0" y="0"/>
          <a:ext cx="0" cy="0"/>
          <a:chOff x="0" y="0"/>
          <a:chExt cx="0" cy="0"/>
        </a:xfrm>
      </p:grpSpPr>
      <p:pic>
        <p:nvPicPr>
          <p:cNvPr id="66" name="Google Shape;66;p13">
            <a:extLst>
              <a:ext uri="{FF2B5EF4-FFF2-40B4-BE49-F238E27FC236}">
                <a16:creationId xmlns:a16="http://schemas.microsoft.com/office/drawing/2014/main" id="{D0A7A095-AFF3-FFEE-3BCF-F7FFBD96FB4F}"/>
              </a:ext>
            </a:extLst>
          </p:cNvPr>
          <p:cNvPicPr preferRelativeResize="0"/>
          <p:nvPr/>
        </p:nvPicPr>
        <p:blipFill>
          <a:blip r:embed="rId4">
            <a:alphaModFix/>
          </a:blip>
          <a:stretch>
            <a:fillRect/>
          </a:stretch>
        </p:blipFill>
        <p:spPr>
          <a:xfrm>
            <a:off x="6162500" y="463925"/>
            <a:ext cx="1083250" cy="323450"/>
          </a:xfrm>
          <a:prstGeom prst="rect">
            <a:avLst/>
          </a:prstGeom>
          <a:noFill/>
          <a:ln>
            <a:noFill/>
          </a:ln>
        </p:spPr>
      </p:pic>
      <p:sp>
        <p:nvSpPr>
          <p:cNvPr id="2" name="TextBox 1">
            <a:extLst>
              <a:ext uri="{FF2B5EF4-FFF2-40B4-BE49-F238E27FC236}">
                <a16:creationId xmlns:a16="http://schemas.microsoft.com/office/drawing/2014/main" id="{94D9E734-D1B6-C293-E68D-F693DFF911B9}"/>
              </a:ext>
            </a:extLst>
          </p:cNvPr>
          <p:cNvSpPr txBox="1"/>
          <p:nvPr/>
        </p:nvSpPr>
        <p:spPr>
          <a:xfrm>
            <a:off x="777240" y="1188720"/>
            <a:ext cx="5989320" cy="4278094"/>
          </a:xfrm>
          <a:prstGeom prst="rect">
            <a:avLst/>
          </a:prstGeom>
          <a:noFill/>
        </p:spPr>
        <p:txBody>
          <a:bodyPr wrap="square" rtlCol="0">
            <a:spAutoFit/>
          </a:bodyPr>
          <a:lstStyle/>
          <a:p>
            <a:pPr algn="ctr"/>
            <a:r>
              <a:rPr lang="en-GB" sz="2400" b="1" dirty="0"/>
              <a:t>Our New Spring Lunchtime Menu.</a:t>
            </a:r>
          </a:p>
          <a:p>
            <a:pPr algn="ctr"/>
            <a:endParaRPr lang="en-GB" sz="2400" b="1" dirty="0"/>
          </a:p>
          <a:p>
            <a:pPr algn="ctr"/>
            <a:r>
              <a:rPr lang="en-GB" sz="2000" b="1" dirty="0"/>
              <a:t>In addition to the new morning break offer, we are delighted to announce that our new spring menu will launch after the Easter holidays!</a:t>
            </a:r>
          </a:p>
          <a:p>
            <a:pPr algn="ctr"/>
            <a:endParaRPr lang="en-GB" sz="2000" b="1" dirty="0"/>
          </a:p>
          <a:p>
            <a:pPr algn="ctr"/>
            <a:r>
              <a:rPr lang="en-GB" sz="2000" b="1" dirty="0"/>
              <a:t> Details of the full three weekly menu cycle are contained within the following pages.</a:t>
            </a:r>
            <a:endParaRPr lang="en-GB" sz="1800" b="1" dirty="0"/>
          </a:p>
          <a:p>
            <a:pPr algn="ctr"/>
            <a:endParaRPr lang="en-GB" sz="2400" b="1" dirty="0"/>
          </a:p>
          <a:p>
            <a:pPr algn="ctr"/>
            <a:endParaRPr lang="en-GB" sz="2000" b="1" dirty="0"/>
          </a:p>
          <a:p>
            <a:pPr algn="ctr"/>
            <a:endParaRPr lang="en-GB" sz="2000" b="1" dirty="0"/>
          </a:p>
          <a:p>
            <a:pPr algn="ctr"/>
            <a:endParaRPr lang="en-GB" sz="2000" b="1" dirty="0"/>
          </a:p>
          <a:p>
            <a:pPr algn="ctr"/>
            <a:endParaRPr lang="en-GB" sz="2000" b="1" dirty="0"/>
          </a:p>
        </p:txBody>
      </p:sp>
      <p:pic>
        <p:nvPicPr>
          <p:cNvPr id="6" name="Picture 5">
            <a:extLst>
              <a:ext uri="{FF2B5EF4-FFF2-40B4-BE49-F238E27FC236}">
                <a16:creationId xmlns:a16="http://schemas.microsoft.com/office/drawing/2014/main" id="{E04319E1-CEC7-EC32-3D80-77FC08442EE4}"/>
              </a:ext>
            </a:extLst>
          </p:cNvPr>
          <p:cNvPicPr>
            <a:picLocks noChangeAspect="1"/>
          </p:cNvPicPr>
          <p:nvPr/>
        </p:nvPicPr>
        <p:blipFill>
          <a:blip r:embed="rId5"/>
          <a:stretch>
            <a:fillRect/>
          </a:stretch>
        </p:blipFill>
        <p:spPr>
          <a:xfrm>
            <a:off x="167638" y="4123373"/>
            <a:ext cx="7224395" cy="5379720"/>
          </a:xfrm>
          <a:prstGeom prst="rect">
            <a:avLst/>
          </a:prstGeom>
        </p:spPr>
      </p:pic>
    </p:spTree>
    <p:extLst>
      <p:ext uri="{BB962C8B-B14F-4D97-AF65-F5344CB8AC3E}">
        <p14:creationId xmlns:p14="http://schemas.microsoft.com/office/powerpoint/2010/main" val="8608277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a:extLst>
            <a:ext uri="{FF2B5EF4-FFF2-40B4-BE49-F238E27FC236}">
              <a16:creationId xmlns:a16="http://schemas.microsoft.com/office/drawing/2014/main" id="{9E11FA8F-8D15-F1CB-BEA8-9C26C957A6B9}"/>
            </a:ext>
          </a:extLst>
        </p:cNvPr>
        <p:cNvGrpSpPr/>
        <p:nvPr/>
      </p:nvGrpSpPr>
      <p:grpSpPr>
        <a:xfrm>
          <a:off x="0" y="0"/>
          <a:ext cx="0" cy="0"/>
          <a:chOff x="0" y="0"/>
          <a:chExt cx="0" cy="0"/>
        </a:xfrm>
      </p:grpSpPr>
      <p:pic>
        <p:nvPicPr>
          <p:cNvPr id="66" name="Google Shape;66;p13">
            <a:extLst>
              <a:ext uri="{FF2B5EF4-FFF2-40B4-BE49-F238E27FC236}">
                <a16:creationId xmlns:a16="http://schemas.microsoft.com/office/drawing/2014/main" id="{35127CDB-92C8-DF8E-AA9B-9B13CE65C0AD}"/>
              </a:ext>
            </a:extLst>
          </p:cNvPr>
          <p:cNvPicPr preferRelativeResize="0"/>
          <p:nvPr/>
        </p:nvPicPr>
        <p:blipFill>
          <a:blip r:embed="rId4">
            <a:alphaModFix/>
          </a:blip>
          <a:stretch>
            <a:fillRect/>
          </a:stretch>
        </p:blipFill>
        <p:spPr>
          <a:xfrm>
            <a:off x="6162500" y="463925"/>
            <a:ext cx="1083250" cy="323450"/>
          </a:xfrm>
          <a:prstGeom prst="rect">
            <a:avLst/>
          </a:prstGeom>
          <a:noFill/>
          <a:ln>
            <a:noFill/>
          </a:ln>
        </p:spPr>
      </p:pic>
      <p:pic>
        <p:nvPicPr>
          <p:cNvPr id="4" name="Picture 3">
            <a:extLst>
              <a:ext uri="{FF2B5EF4-FFF2-40B4-BE49-F238E27FC236}">
                <a16:creationId xmlns:a16="http://schemas.microsoft.com/office/drawing/2014/main" id="{995ED903-862C-27DD-C9CD-4C9DA8010B7E}"/>
              </a:ext>
            </a:extLst>
          </p:cNvPr>
          <p:cNvPicPr>
            <a:picLocks noChangeAspect="1"/>
          </p:cNvPicPr>
          <p:nvPr/>
        </p:nvPicPr>
        <p:blipFill>
          <a:blip r:embed="rId5"/>
          <a:stretch>
            <a:fillRect/>
          </a:stretch>
        </p:blipFill>
        <p:spPr>
          <a:xfrm>
            <a:off x="163014" y="2526429"/>
            <a:ext cx="7396661" cy="5104553"/>
          </a:xfrm>
          <a:prstGeom prst="rect">
            <a:avLst/>
          </a:prstGeom>
        </p:spPr>
      </p:pic>
    </p:spTree>
    <p:extLst>
      <p:ext uri="{BB962C8B-B14F-4D97-AF65-F5344CB8AC3E}">
        <p14:creationId xmlns:p14="http://schemas.microsoft.com/office/powerpoint/2010/main" val="4185403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a:extLst>
            <a:ext uri="{FF2B5EF4-FFF2-40B4-BE49-F238E27FC236}">
              <a16:creationId xmlns:a16="http://schemas.microsoft.com/office/drawing/2014/main" id="{A902C945-6E99-A45B-D8FD-48EC6D0660D2}"/>
            </a:ext>
          </a:extLst>
        </p:cNvPr>
        <p:cNvGrpSpPr/>
        <p:nvPr/>
      </p:nvGrpSpPr>
      <p:grpSpPr>
        <a:xfrm>
          <a:off x="0" y="0"/>
          <a:ext cx="0" cy="0"/>
          <a:chOff x="0" y="0"/>
          <a:chExt cx="0" cy="0"/>
        </a:xfrm>
      </p:grpSpPr>
      <p:pic>
        <p:nvPicPr>
          <p:cNvPr id="66" name="Google Shape;66;p13">
            <a:extLst>
              <a:ext uri="{FF2B5EF4-FFF2-40B4-BE49-F238E27FC236}">
                <a16:creationId xmlns:a16="http://schemas.microsoft.com/office/drawing/2014/main" id="{1A1013BA-67D5-6E54-2BF8-2FC425BDF136}"/>
              </a:ext>
            </a:extLst>
          </p:cNvPr>
          <p:cNvPicPr preferRelativeResize="0"/>
          <p:nvPr/>
        </p:nvPicPr>
        <p:blipFill>
          <a:blip r:embed="rId4">
            <a:alphaModFix/>
          </a:blip>
          <a:stretch>
            <a:fillRect/>
          </a:stretch>
        </p:blipFill>
        <p:spPr>
          <a:xfrm>
            <a:off x="6162500" y="463925"/>
            <a:ext cx="1083250" cy="323450"/>
          </a:xfrm>
          <a:prstGeom prst="rect">
            <a:avLst/>
          </a:prstGeom>
          <a:noFill/>
          <a:ln>
            <a:noFill/>
          </a:ln>
        </p:spPr>
      </p:pic>
      <p:pic>
        <p:nvPicPr>
          <p:cNvPr id="3" name="Picture 2">
            <a:extLst>
              <a:ext uri="{FF2B5EF4-FFF2-40B4-BE49-F238E27FC236}">
                <a16:creationId xmlns:a16="http://schemas.microsoft.com/office/drawing/2014/main" id="{F17B84C1-A638-BF91-5810-6D52ACCB3E69}"/>
              </a:ext>
            </a:extLst>
          </p:cNvPr>
          <p:cNvPicPr>
            <a:picLocks noChangeAspect="1"/>
          </p:cNvPicPr>
          <p:nvPr/>
        </p:nvPicPr>
        <p:blipFill>
          <a:blip r:embed="rId5"/>
          <a:stretch>
            <a:fillRect/>
          </a:stretch>
        </p:blipFill>
        <p:spPr>
          <a:xfrm>
            <a:off x="76199" y="2514122"/>
            <a:ext cx="7407275" cy="5122052"/>
          </a:xfrm>
          <a:prstGeom prst="rect">
            <a:avLst/>
          </a:prstGeom>
        </p:spPr>
      </p:pic>
    </p:spTree>
    <p:extLst>
      <p:ext uri="{BB962C8B-B14F-4D97-AF65-F5344CB8AC3E}">
        <p14:creationId xmlns:p14="http://schemas.microsoft.com/office/powerpoint/2010/main" val="3454102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a:extLst>
            <a:ext uri="{FF2B5EF4-FFF2-40B4-BE49-F238E27FC236}">
              <a16:creationId xmlns:a16="http://schemas.microsoft.com/office/drawing/2014/main" id="{F1A0A470-8B7D-0D78-43D0-657B4BFC0256}"/>
            </a:ext>
          </a:extLst>
        </p:cNvPr>
        <p:cNvGrpSpPr/>
        <p:nvPr/>
      </p:nvGrpSpPr>
      <p:grpSpPr>
        <a:xfrm>
          <a:off x="0" y="0"/>
          <a:ext cx="0" cy="0"/>
          <a:chOff x="0" y="0"/>
          <a:chExt cx="0" cy="0"/>
        </a:xfrm>
      </p:grpSpPr>
      <p:pic>
        <p:nvPicPr>
          <p:cNvPr id="66" name="Google Shape;66;p13">
            <a:extLst>
              <a:ext uri="{FF2B5EF4-FFF2-40B4-BE49-F238E27FC236}">
                <a16:creationId xmlns:a16="http://schemas.microsoft.com/office/drawing/2014/main" id="{41F2EC50-8E0B-309F-F626-8F09B524F76F}"/>
              </a:ext>
            </a:extLst>
          </p:cNvPr>
          <p:cNvPicPr preferRelativeResize="0"/>
          <p:nvPr/>
        </p:nvPicPr>
        <p:blipFill>
          <a:blip r:embed="rId4">
            <a:alphaModFix/>
          </a:blip>
          <a:stretch>
            <a:fillRect/>
          </a:stretch>
        </p:blipFill>
        <p:spPr>
          <a:xfrm>
            <a:off x="6162500" y="463925"/>
            <a:ext cx="1083250" cy="323450"/>
          </a:xfrm>
          <a:prstGeom prst="rect">
            <a:avLst/>
          </a:prstGeom>
          <a:noFill/>
          <a:ln>
            <a:noFill/>
          </a:ln>
        </p:spPr>
      </p:pic>
      <p:sp>
        <p:nvSpPr>
          <p:cNvPr id="2" name="TextBox 1">
            <a:extLst>
              <a:ext uri="{FF2B5EF4-FFF2-40B4-BE49-F238E27FC236}">
                <a16:creationId xmlns:a16="http://schemas.microsoft.com/office/drawing/2014/main" id="{F99E40CA-7E01-F022-4B7B-B77469F8A94B}"/>
              </a:ext>
            </a:extLst>
          </p:cNvPr>
          <p:cNvSpPr txBox="1"/>
          <p:nvPr/>
        </p:nvSpPr>
        <p:spPr>
          <a:xfrm>
            <a:off x="655320" y="1524000"/>
            <a:ext cx="6446520" cy="6309420"/>
          </a:xfrm>
          <a:prstGeom prst="rect">
            <a:avLst/>
          </a:prstGeom>
          <a:noFill/>
        </p:spPr>
        <p:txBody>
          <a:bodyPr wrap="square" rtlCol="0">
            <a:spAutoFit/>
          </a:bodyPr>
          <a:lstStyle/>
          <a:p>
            <a:pPr algn="ctr"/>
            <a:r>
              <a:rPr lang="en-GB" sz="2800" b="1" dirty="0"/>
              <a:t>What's next?</a:t>
            </a:r>
          </a:p>
          <a:p>
            <a:pPr algn="ctr"/>
            <a:endParaRPr lang="en-GB" sz="2000" b="1" dirty="0"/>
          </a:p>
          <a:p>
            <a:pPr algn="ctr"/>
            <a:endParaRPr lang="en-GB" sz="2000" b="1" dirty="0"/>
          </a:p>
          <a:p>
            <a:pPr algn="ctr"/>
            <a:endParaRPr lang="en-GB" sz="2000" b="1" dirty="0"/>
          </a:p>
          <a:p>
            <a:pPr algn="ctr"/>
            <a:endParaRPr lang="en-GB" sz="2000" b="1" dirty="0"/>
          </a:p>
          <a:p>
            <a:pPr algn="ctr"/>
            <a:r>
              <a:rPr lang="en-GB" sz="2000" b="1" dirty="0"/>
              <a:t>Over the coming weeks we plan to review our sixth form food offer and would appreciate your feedback!</a:t>
            </a:r>
          </a:p>
          <a:p>
            <a:pPr algn="ctr"/>
            <a:r>
              <a:rPr lang="en-GB" sz="2000" b="1" dirty="0"/>
              <a:t>If you are a current sixth form student and would like to help us with our planning, please do let you form tutor know and we will be in touch with further details.</a:t>
            </a:r>
          </a:p>
          <a:p>
            <a:pPr algn="ctr"/>
            <a:endParaRPr lang="en-GB" sz="2000" b="1" dirty="0"/>
          </a:p>
          <a:p>
            <a:pPr algn="ctr"/>
            <a:r>
              <a:rPr lang="en-GB" sz="2000" b="1" dirty="0"/>
              <a:t>Thankyou for taking the time to read our first newsletter. We hope that this will give you exciting insights into the menu development and initiatives that are coming soon!</a:t>
            </a:r>
          </a:p>
          <a:p>
            <a:pPr algn="ctr"/>
            <a:endParaRPr lang="en-GB" sz="2000" b="1" dirty="0"/>
          </a:p>
          <a:p>
            <a:pPr algn="ctr"/>
            <a:endParaRPr lang="en-GB" sz="2000" b="1" dirty="0"/>
          </a:p>
          <a:p>
            <a:pPr algn="ctr"/>
            <a:endParaRPr lang="en-GB" sz="2000" b="1" dirty="0"/>
          </a:p>
        </p:txBody>
      </p:sp>
    </p:spTree>
    <p:extLst>
      <p:ext uri="{BB962C8B-B14F-4D97-AF65-F5344CB8AC3E}">
        <p14:creationId xmlns:p14="http://schemas.microsoft.com/office/powerpoint/2010/main" val="1769985893"/>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1124</TotalTime>
  <Words>386</Words>
  <Application>Microsoft Office PowerPoint</Application>
  <PresentationFormat>Custom</PresentationFormat>
  <Paragraphs>52</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Open Sans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Jackie Hollway</dc:creator>
  <cp:lastModifiedBy>Jackie Hollway</cp:lastModifiedBy>
  <cp:revision>2</cp:revision>
  <dcterms:modified xsi:type="dcterms:W3CDTF">2025-03-19T09:07:17Z</dcterms:modified>
</cp:coreProperties>
</file>